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8"/>
  </p:notesMasterIdLst>
  <p:handoutMasterIdLst>
    <p:handoutMasterId r:id="rId19"/>
  </p:handoutMasterIdLst>
  <p:sldIdLst>
    <p:sldId id="410" r:id="rId2"/>
    <p:sldId id="376" r:id="rId3"/>
    <p:sldId id="375" r:id="rId4"/>
    <p:sldId id="383" r:id="rId5"/>
    <p:sldId id="384" r:id="rId6"/>
    <p:sldId id="381" r:id="rId7"/>
    <p:sldId id="387" r:id="rId8"/>
    <p:sldId id="386" r:id="rId9"/>
    <p:sldId id="385" r:id="rId10"/>
    <p:sldId id="389" r:id="rId11"/>
    <p:sldId id="380" r:id="rId12"/>
    <p:sldId id="388" r:id="rId13"/>
    <p:sldId id="392" r:id="rId14"/>
    <p:sldId id="391" r:id="rId15"/>
    <p:sldId id="412" r:id="rId16"/>
    <p:sldId id="416" r:id="rId17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 varScale="1">
        <p:scale>
          <a:sx n="124" d="100"/>
          <a:sy n="124" d="100"/>
        </p:scale>
        <p:origin x="126" y="3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1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22/01/2015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8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9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3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7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94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1/22/2015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1/22/2015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1/22/2015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at_We_S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206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What we See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00" y="4371950"/>
            <a:ext cx="877466" cy="64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9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sign_Impli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206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Design Implications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00" y="4233473"/>
            <a:ext cx="823196" cy="79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03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ur_Perce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206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Colour Perception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00392" y="4083918"/>
            <a:ext cx="876372" cy="8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5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ecoming Vi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206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Getting Noticed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6762" y="4515966"/>
            <a:ext cx="390459" cy="49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9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1/22/2015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1/22/2015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1/22/2015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1/22/2015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1/22/2015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1/22/2015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709" r:id="rId12"/>
    <p:sldLayoutId id="2147484710" r:id="rId13"/>
    <p:sldLayoutId id="2147484711" r:id="rId14"/>
    <p:sldLayoutId id="2147484712" r:id="rId15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627534"/>
            <a:ext cx="4104456" cy="1344875"/>
          </a:xfrm>
        </p:spPr>
        <p:txBody>
          <a:bodyPr>
            <a:normAutofit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UX Design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1567120"/>
            <a:ext cx="309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Designing with the user’s experience in mind.</a:t>
            </a:r>
          </a:p>
          <a:p>
            <a:pPr algn="ctr"/>
            <a:endParaRPr lang="en-US" sz="2000" dirty="0"/>
          </a:p>
          <a:p>
            <a:pPr algn="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3149894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Part 4 – Not seeing</a:t>
            </a:r>
          </a:p>
        </p:txBody>
      </p:sp>
    </p:spTree>
    <p:extLst>
      <p:ext uri="{BB962C8B-B14F-4D97-AF65-F5344CB8AC3E}">
        <p14:creationId xmlns:p14="http://schemas.microsoft.com/office/powerpoint/2010/main" val="141327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1520" y="685021"/>
            <a:ext cx="41764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Our eyesight is much more sensitive to differences in colour and brightness (used to detect edges). It is relatively insensitive to the absolute colour/brightness.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483518"/>
            <a:ext cx="5585745" cy="43498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520" y="2517740"/>
            <a:ext cx="30963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For example, we perceive A and B as different colours, even thought they are identical in colour.</a:t>
            </a:r>
          </a:p>
        </p:txBody>
      </p:sp>
    </p:spTree>
    <p:extLst>
      <p:ext uri="{BB962C8B-B14F-4D97-AF65-F5344CB8AC3E}">
        <p14:creationId xmlns:p14="http://schemas.microsoft.com/office/powerpoint/2010/main" val="194379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5486"/>
            <a:ext cx="3727450" cy="465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51520" y="685021"/>
            <a:ext cx="36724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Certain colours don’t go well together. Avoid blue or green text on a red background, and red or green text on a blue background. These colour combinations can be hard to read. 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b="1" dirty="0">
                <a:latin typeface="Calibri" panose="020F0502020204030204" pitchFamily="34" charset="0"/>
              </a:rPr>
              <a:t>Aside: </a:t>
            </a:r>
            <a:r>
              <a:rPr lang="en-GB" sz="2000" dirty="0" err="1">
                <a:latin typeface="Calibri" panose="020F0502020204030204" pitchFamily="34" charset="0"/>
              </a:rPr>
              <a:t>Chromostereopsis</a:t>
            </a:r>
            <a:r>
              <a:rPr lang="en-GB" sz="2000" dirty="0">
                <a:latin typeface="Calibri" panose="020F0502020204030204" pitchFamily="34" charset="0"/>
              </a:rPr>
              <a:t> is a visual illusion where depth is conveyed from colours (one colour may jump out or another appear recessed).</a:t>
            </a:r>
          </a:p>
        </p:txBody>
      </p:sp>
    </p:spTree>
    <p:extLst>
      <p:ext uri="{BB962C8B-B14F-4D97-AF65-F5344CB8AC3E}">
        <p14:creationId xmlns:p14="http://schemas.microsoft.com/office/powerpoint/2010/main" val="3881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321893" y="483518"/>
            <a:ext cx="4500213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sz="40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Getting Noticed</a:t>
            </a:r>
            <a:endParaRPr lang="en-GB" sz="40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93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39502"/>
            <a:ext cx="3716550" cy="2116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599634"/>
            <a:ext cx="3716550" cy="210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51520" y="685021"/>
            <a:ext cx="216024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Our peripheral vision is not great.</a:t>
            </a:r>
            <a:r>
              <a:rPr lang="en-GB" sz="1000" dirty="0" smtClean="0">
                <a:latin typeface="Calibri" panose="020F0502020204030204" pitchFamily="34" charset="0"/>
              </a:rPr>
              <a:t> </a:t>
            </a:r>
            <a:r>
              <a:rPr lang="en-GB" sz="2000" dirty="0" smtClean="0">
                <a:latin typeface="Calibri" panose="020F0502020204030204" pitchFamily="34" charset="0"/>
              </a:rPr>
              <a:t>Stationary </a:t>
            </a:r>
            <a:r>
              <a:rPr lang="en-GB" sz="2000" dirty="0">
                <a:latin typeface="Calibri" panose="020F0502020204030204" pitchFamily="34" charset="0"/>
              </a:rPr>
              <a:t>item introduced into the periphery of the user’s vision will often not be noticed. However, motion (wiggle, blinking) is typically noticed in the periphery.</a:t>
            </a:r>
          </a:p>
          <a:p>
            <a:r>
              <a:rPr lang="en-GB" sz="2000" dirty="0" smtClean="0">
                <a:latin typeface="Calibri" panose="020F0502020204030204" pitchFamily="34" charset="0"/>
              </a:rPr>
              <a:t> 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92280" y="429019"/>
            <a:ext cx="17281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Displaying an error message here may not be noticed if the user has just clicked on the login button.</a:t>
            </a:r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 </a:t>
            </a:r>
            <a:endParaRPr lang="en-GB" sz="2000" dirty="0"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27984" y="630522"/>
            <a:ext cx="266429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08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685021"/>
            <a:ext cx="36724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To make new information visible:</a:t>
            </a:r>
          </a:p>
          <a:p>
            <a:endParaRPr lang="en-GB" sz="1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39019"/>
            <a:ext cx="4680520" cy="3188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436096" y="681630"/>
            <a:ext cx="3456384" cy="4752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 smtClean="0">
                <a:latin typeface="Calibri" panose="020F0502020204030204" pitchFamily="34" charset="0"/>
              </a:rPr>
              <a:t>Put </a:t>
            </a:r>
            <a:r>
              <a:rPr lang="en-GB" sz="2000" b="1" dirty="0">
                <a:latin typeface="Calibri" panose="020F0502020204030204" pitchFamily="34" charset="0"/>
              </a:rPr>
              <a:t>it where the user is likely to be </a:t>
            </a:r>
            <a:r>
              <a:rPr lang="en-GB" sz="2000" b="1" dirty="0" smtClean="0">
                <a:latin typeface="Calibri" panose="020F0502020204030204" pitchFamily="34" charset="0"/>
              </a:rPr>
              <a:t>looking</a:t>
            </a:r>
            <a:r>
              <a:rPr lang="en-GB" sz="2000" dirty="0" smtClean="0">
                <a:latin typeface="Calibri" panose="020F0502020204030204" pitchFamily="34" charset="0"/>
              </a:rPr>
              <a:t>: </a:t>
            </a:r>
            <a:r>
              <a:rPr lang="en-GB" sz="2000" dirty="0">
                <a:latin typeface="Calibri" panose="020F0502020204030204" pitchFamily="34" charset="0"/>
              </a:rPr>
              <a:t>When the user clicks a button or link, they can usually be assumed to be looking at it</a:t>
            </a:r>
            <a:r>
              <a:rPr lang="en-GB" sz="2000" dirty="0" smtClean="0">
                <a:latin typeface="Calibri" panose="020F0502020204030204" pitchFamily="34" charset="0"/>
              </a:rPr>
              <a:t>.</a:t>
            </a:r>
            <a:endParaRPr lang="en-GB" sz="2000" dirty="0">
              <a:latin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latin typeface="Calibri" panose="020F0502020204030204" pitchFamily="34" charset="0"/>
              </a:rPr>
              <a:t>Use an error symbol: </a:t>
            </a:r>
            <a:r>
              <a:rPr lang="en-GB" sz="2000" dirty="0">
                <a:latin typeface="Calibri" panose="020F0502020204030204" pitchFamily="34" charset="0"/>
              </a:rPr>
              <a:t>Make errors or error messages more visible by marking them with an error </a:t>
            </a:r>
            <a:r>
              <a:rPr lang="en-GB" sz="2000" dirty="0" smtClean="0">
                <a:latin typeface="Calibri" panose="020F0502020204030204" pitchFamily="34" charset="0"/>
              </a:rPr>
              <a:t>symbol</a:t>
            </a:r>
            <a:endParaRPr lang="en-GB" sz="2000" dirty="0">
              <a:latin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latin typeface="Calibri" panose="020F0502020204030204" pitchFamily="34" charset="0"/>
              </a:rPr>
              <a:t>Reserve a bright colour for errors:</a:t>
            </a:r>
            <a:r>
              <a:rPr lang="en-GB" sz="2000" dirty="0">
                <a:latin typeface="Calibri" panose="020F0502020204030204" pitchFamily="34" charset="0"/>
              </a:rPr>
              <a:t> By convention, red signifies alerts, errors, etc. </a:t>
            </a:r>
          </a:p>
          <a:p>
            <a:r>
              <a:rPr lang="en-GB" sz="2000" dirty="0" smtClean="0">
                <a:latin typeface="Calibri" panose="020F0502020204030204" pitchFamily="34" charset="0"/>
              </a:rPr>
              <a:t> </a:t>
            </a:r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 </a:t>
            </a:r>
            <a:endParaRPr lang="en-GB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17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15566"/>
            <a:ext cx="5051061" cy="40119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0" y="51470"/>
            <a:ext cx="453650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cap="small" dirty="0" smtClean="0">
                <a:latin typeface="Calibri" panose="020F0502020204030204" pitchFamily="34" charset="0"/>
              </a:rPr>
              <a:t>Heavy Artillery (Use Sparingly)</a:t>
            </a:r>
          </a:p>
          <a:p>
            <a:endParaRPr lang="en-GB" sz="1050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76056" y="843558"/>
            <a:ext cx="3888432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latin typeface="Calibri" panose="020F0502020204030204" pitchFamily="34" charset="0"/>
              </a:rPr>
              <a:t>Use a modal </a:t>
            </a:r>
            <a:r>
              <a:rPr lang="en-GB" sz="2000" b="1" dirty="0" smtClean="0">
                <a:latin typeface="Calibri" panose="020F0502020204030204" pitchFamily="34" charset="0"/>
              </a:rPr>
              <a:t>dialog: </a:t>
            </a:r>
            <a:r>
              <a:rPr lang="en-GB" sz="2000" dirty="0" smtClean="0">
                <a:latin typeface="Calibri" panose="020F0502020204030204" pitchFamily="34" charset="0"/>
              </a:rPr>
              <a:t>Dialogues </a:t>
            </a:r>
            <a:r>
              <a:rPr lang="en-GB" sz="2000" dirty="0">
                <a:latin typeface="Calibri" panose="020F0502020204030204" pitchFamily="34" charset="0"/>
              </a:rPr>
              <a:t>interrupt the user and demand immediate attention.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latin typeface="Calibri" panose="020F0502020204030204" pitchFamily="34" charset="0"/>
              </a:rPr>
              <a:t>Play a distinct alert </a:t>
            </a:r>
            <a:r>
              <a:rPr lang="en-GB" sz="2000" b="1" dirty="0" smtClean="0">
                <a:latin typeface="Calibri" panose="020F0502020204030204" pitchFamily="34" charset="0"/>
              </a:rPr>
              <a:t>sound:</a:t>
            </a:r>
            <a:r>
              <a:rPr lang="en-GB" sz="2000" dirty="0" smtClean="0">
                <a:latin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</a:rPr>
              <a:t>A beep tells the user something important has happened and will likely trigger a visual search</a:t>
            </a:r>
            <a:r>
              <a:rPr lang="en-GB" sz="2000" dirty="0" smtClean="0">
                <a:latin typeface="Calibri" panose="020F0502020204030204" pitchFamily="34" charset="0"/>
              </a:rPr>
              <a:t>.</a:t>
            </a:r>
            <a:endParaRPr lang="en-GB" sz="2000" dirty="0">
              <a:latin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latin typeface="Calibri" panose="020F0502020204030204" pitchFamily="34" charset="0"/>
              </a:rPr>
              <a:t>Briefly flash or </a:t>
            </a:r>
            <a:r>
              <a:rPr lang="en-GB" sz="2000" b="1" dirty="0" smtClean="0">
                <a:latin typeface="Calibri" panose="020F0502020204030204" pitchFamily="34" charset="0"/>
              </a:rPr>
              <a:t>wiggle: </a:t>
            </a:r>
            <a:r>
              <a:rPr lang="en-GB" sz="2000" dirty="0">
                <a:latin typeface="Calibri" panose="020F0502020204030204" pitchFamily="34" charset="0"/>
              </a:rPr>
              <a:t>Motion in our periphery can cause reflective eye movement to brings the motion into focus. </a:t>
            </a:r>
          </a:p>
        </p:txBody>
      </p:sp>
    </p:spTree>
    <p:extLst>
      <p:ext uri="{BB962C8B-B14F-4D97-AF65-F5344CB8AC3E}">
        <p14:creationId xmlns:p14="http://schemas.microsoft.com/office/powerpoint/2010/main" val="157304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004048" y="267494"/>
            <a:ext cx="3848215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What we see is, in part, based on what we expect to see. We often ignore anything else.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Changes in the periphery of our vision may be missed. The periphery can cover a large part of the screen.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We should try to understand the goals of the user; what they expect to see; and where they are likely to looking.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0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29" y="0"/>
            <a:ext cx="9216889" cy="5143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39752" y="771550"/>
            <a:ext cx="2952328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40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Not seeing the whole picture</a:t>
            </a:r>
            <a:endParaRPr lang="en-GB" sz="40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0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1520" y="685021"/>
            <a:ext cx="47525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What we </a:t>
            </a:r>
            <a:r>
              <a:rPr lang="en-GB" sz="2000" dirty="0" smtClean="0">
                <a:latin typeface="Calibri" panose="020F0502020204030204" pitchFamily="34" charset="0"/>
              </a:rPr>
              <a:t>see </a:t>
            </a:r>
            <a:r>
              <a:rPr lang="en-GB" sz="2000" dirty="0">
                <a:latin typeface="Calibri" panose="020F0502020204030204" pitchFamily="34" charset="0"/>
              </a:rPr>
              <a:t>is, in part, based on what we expect to see. 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b="1" dirty="0" smtClean="0">
                <a:latin typeface="Calibri" panose="020F0502020204030204" pitchFamily="34" charset="0"/>
              </a:rPr>
              <a:t>Aside: </a:t>
            </a:r>
            <a:r>
              <a:rPr lang="en-GB" sz="2000" dirty="0" smtClean="0">
                <a:latin typeface="Calibri" panose="020F0502020204030204" pitchFamily="34" charset="0"/>
              </a:rPr>
              <a:t>Seeing, in this context, entails a degree of conscious awareness.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1" y="266921"/>
            <a:ext cx="2448272" cy="4481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44" y="2355726"/>
            <a:ext cx="3468079" cy="2392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939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282631"/>
            <a:ext cx="5111130" cy="3860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685021"/>
            <a:ext cx="331236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Our past experience and </a:t>
            </a:r>
            <a:r>
              <a:rPr lang="en-GB" sz="2000">
                <a:latin typeface="Calibri" panose="020F0502020204030204" pitchFamily="34" charset="0"/>
              </a:rPr>
              <a:t>the </a:t>
            </a:r>
            <a:r>
              <a:rPr lang="en-GB" sz="2000" smtClean="0">
                <a:latin typeface="Calibri" panose="020F0502020204030204" pitchFamily="34" charset="0"/>
              </a:rPr>
              <a:t>present </a:t>
            </a:r>
            <a:r>
              <a:rPr lang="en-GB" sz="2000" dirty="0">
                <a:latin typeface="Calibri" panose="020F0502020204030204" pitchFamily="34" charset="0"/>
              </a:rPr>
              <a:t>context bias what we perceive. Additionally, our perception if influenced by our future goals.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Our experience, context and goals act to filter what we perceive. Unrelated aspects tend to be filtered and not consciously perceived.</a:t>
            </a:r>
          </a:p>
        </p:txBody>
      </p:sp>
    </p:spTree>
    <p:extLst>
      <p:ext uri="{BB962C8B-B14F-4D97-AF65-F5344CB8AC3E}">
        <p14:creationId xmlns:p14="http://schemas.microsoft.com/office/powerpoint/2010/main" val="39178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623929"/>
            <a:ext cx="5583267" cy="3446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51520" y="685021"/>
            <a:ext cx="266429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Do not assume that a change (provided information, control change) will be noticed by the user. Firstly ask ‘why’ and then ‘how’ will the user notice this.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Your interfaces should be always be consistent and predictable.</a:t>
            </a:r>
          </a:p>
        </p:txBody>
      </p:sp>
    </p:spTree>
    <p:extLst>
      <p:ext uri="{BB962C8B-B14F-4D97-AF65-F5344CB8AC3E}">
        <p14:creationId xmlns:p14="http://schemas.microsoft.com/office/powerpoint/2010/main" val="41084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264791"/>
            <a:ext cx="5475723" cy="2164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51520" y="685021"/>
            <a:ext cx="28083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Avoid Ambiguity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Build your design around standards and conventions. Ideally those which are well established.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Verify that users will interpret the design in the same way.</a:t>
            </a:r>
          </a:p>
        </p:txBody>
      </p:sp>
    </p:spTree>
    <p:extLst>
      <p:ext uri="{BB962C8B-B14F-4D97-AF65-F5344CB8AC3E}">
        <p14:creationId xmlns:p14="http://schemas.microsoft.com/office/powerpoint/2010/main" val="38620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685021"/>
            <a:ext cx="4553206" cy="37265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520" y="685021"/>
            <a:ext cx="324036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Be Consistent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Interface elements that serve the same function on different screens should be placed in the same position on each screen and use the same font, layout, etc.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Doing so will help the user quickly recognise or locate information and controls.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685021"/>
            <a:ext cx="3168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Understand the user’s goals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1059582"/>
            <a:ext cx="29523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Ask what is the user likely wanting to accomplish at this point in the application. 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From this, provide whatever information and/or functionality the user is likely to need. 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This need-driven process should be at the heart of your interface design.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19622"/>
            <a:ext cx="6352381" cy="31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79512" y="195486"/>
            <a:ext cx="4500213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sz="40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Our Colour Vision is Limited</a:t>
            </a:r>
            <a:endParaRPr lang="en-GB" sz="40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888AE5-C6AE-4FAA-BF0F-51DADD413AF1}"/>
</file>

<file path=customXml/itemProps2.xml><?xml version="1.0" encoding="utf-8"?>
<ds:datastoreItem xmlns:ds="http://schemas.openxmlformats.org/officeDocument/2006/customXml" ds:itemID="{1756050D-C8D7-4762-9167-012113CE121D}"/>
</file>

<file path=customXml/itemProps3.xml><?xml version="1.0" encoding="utf-8"?>
<ds:datastoreItem xmlns:ds="http://schemas.openxmlformats.org/officeDocument/2006/customXml" ds:itemID="{8F5C23EA-93EA-456F-BEA6-33C2DFB4476C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658</Words>
  <Application>Microsoft Office PowerPoint</Application>
  <PresentationFormat>On-screen Show (16:9)</PresentationFormat>
  <Paragraphs>65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Trebuchet MS</vt:lpstr>
      <vt:lpstr>Slipstream</vt:lpstr>
      <vt:lpstr>UX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2015-01-22T09:51:39Z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